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1"/>
  </p:sldMasterIdLst>
  <p:notesMasterIdLst>
    <p:notesMasterId r:id="rId22"/>
  </p:notesMasterIdLst>
  <p:sldIdLst>
    <p:sldId id="256" r:id="rId2"/>
    <p:sldId id="257" r:id="rId3"/>
    <p:sldId id="297" r:id="rId4"/>
    <p:sldId id="262" r:id="rId5"/>
    <p:sldId id="264" r:id="rId6"/>
    <p:sldId id="265" r:id="rId7"/>
    <p:sldId id="266" r:id="rId8"/>
    <p:sldId id="296" r:id="rId9"/>
    <p:sldId id="275" r:id="rId10"/>
    <p:sldId id="276" r:id="rId11"/>
    <p:sldId id="277" r:id="rId12"/>
    <p:sldId id="299" r:id="rId13"/>
    <p:sldId id="278" r:id="rId14"/>
    <p:sldId id="300" r:id="rId15"/>
    <p:sldId id="279" r:id="rId16"/>
    <p:sldId id="282" r:id="rId17"/>
    <p:sldId id="295" r:id="rId18"/>
    <p:sldId id="301" r:id="rId19"/>
    <p:sldId id="302" r:id="rId20"/>
    <p:sldId id="30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9B9B"/>
    <a:srgbClr val="FCA904"/>
    <a:srgbClr val="FDE745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C7CEB-3FA4-444A-9EEF-A371594DA0A0}" type="datetimeFigureOut">
              <a:rPr lang="en-US"/>
              <a:t>12/13/2015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2EFBE-BB86-48AD-9B64-9250E19A2AD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22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2EFBE-BB86-48AD-9B64-9250E19A2ADA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67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2EFBE-BB86-48AD-9B64-9250E19A2AD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84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645588"/>
      </p:ext>
    </p:extLst>
  </p:cSld>
  <p:clrMapOvr>
    <a:masterClrMapping/>
  </p:clrMapOvr>
  <p:transition spd="med" advClick="0" advTm="15000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329705"/>
      </p:ext>
    </p:extLst>
  </p:cSld>
  <p:clrMapOvr>
    <a:masterClrMapping/>
  </p:clrMapOvr>
  <p:transition spd="med" advClick="0" advTm="15000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440247"/>
      </p:ext>
    </p:extLst>
  </p:cSld>
  <p:clrMapOvr>
    <a:masterClrMapping/>
  </p:clrMapOvr>
  <p:transition spd="med" advClick="0" advTm="1500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230296"/>
      </p:ext>
    </p:extLst>
  </p:cSld>
  <p:clrMapOvr>
    <a:masterClrMapping/>
  </p:clrMapOvr>
  <p:transition spd="med" advClick="0" advTm="1500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853821"/>
      </p:ext>
    </p:extLst>
  </p:cSld>
  <p:clrMapOvr>
    <a:masterClrMapping/>
  </p:clrMapOvr>
  <p:transition spd="med" advClick="0" advTm="1500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1521"/>
      </p:ext>
    </p:extLst>
  </p:cSld>
  <p:clrMapOvr>
    <a:masterClrMapping/>
  </p:clrMapOvr>
  <p:transition spd="med" advClick="0" advTm="1500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394515"/>
      </p:ext>
    </p:extLst>
  </p:cSld>
  <p:clrMapOvr>
    <a:masterClrMapping/>
  </p:clrMapOvr>
  <p:transition spd="med" advClick="0" advTm="15000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72582"/>
      </p:ext>
    </p:extLst>
  </p:cSld>
  <p:clrMapOvr>
    <a:masterClrMapping/>
  </p:clrMapOvr>
  <p:transition spd="med" advClick="0" advTm="15000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7436"/>
      </p:ext>
    </p:extLst>
  </p:cSld>
  <p:clrMapOvr>
    <a:masterClrMapping/>
  </p:clrMapOvr>
  <p:transition spd="med" advClick="0" advTm="15000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81381"/>
      </p:ext>
    </p:extLst>
  </p:cSld>
  <p:clrMapOvr>
    <a:masterClrMapping/>
  </p:clrMapOvr>
  <p:transition spd="med" advClick="0" advTm="15000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105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 advClick="0" advTm="15000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23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ransition spd="med" advClick="0" advTm="15000">
    <p:pull/>
  </p:transition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sp8266/Arduino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hyperlink" Target="http://pance.m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hsilomedus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pance.mk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codefu.mk/" TargetMode="External"/><Relationship Id="rId5" Type="http://schemas.openxmlformats.org/officeDocument/2006/relationships/hyperlink" Target="http://jug.mk/" TargetMode="External"/><Relationship Id="rId4" Type="http://schemas.openxmlformats.org/officeDocument/2006/relationships/hyperlink" Target="http://netcetera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08.61.191.178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Connected Hardware for Software Engineers 101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Pance Cavkovski, </a:t>
            </a:r>
            <a:r>
              <a:rPr lang="en-US" dirty="0" err="1" smtClean="0"/>
              <a:t>Netcetera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343887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analog?</a:t>
            </a:r>
            <a:endParaRPr lang="mk-MK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can I make it simpler? Cheaper? Out of the box connected?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889623659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NodeMCU</a:t>
            </a:r>
            <a:r>
              <a:rPr lang="en-US" dirty="0" smtClean="0"/>
              <a:t> </a:t>
            </a:r>
            <a:r>
              <a:rPr lang="en-US" dirty="0" err="1" smtClean="0"/>
              <a:t>devkit</a:t>
            </a:r>
            <a:r>
              <a:rPr lang="en-US" dirty="0" smtClean="0"/>
              <a:t> (ESP8266)</a:t>
            </a:r>
            <a:endParaRPr lang="mk-MK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/ Prototyping board</a:t>
            </a:r>
          </a:p>
          <a:p>
            <a:r>
              <a:rPr lang="en-US" dirty="0" smtClean="0"/>
              <a:t>Arduino like</a:t>
            </a:r>
          </a:p>
          <a:p>
            <a:r>
              <a:rPr lang="en-US" dirty="0" smtClean="0"/>
              <a:t>Based on ESP-12(E)</a:t>
            </a:r>
          </a:p>
          <a:p>
            <a:r>
              <a:rPr lang="en-US" dirty="0" smtClean="0"/>
              <a:t>Fully programmable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00" y="2181296"/>
            <a:ext cx="5356890" cy="3573004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68188942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NodeMCU</a:t>
            </a:r>
            <a:r>
              <a:rPr lang="en-US" dirty="0" smtClean="0"/>
              <a:t> </a:t>
            </a:r>
            <a:r>
              <a:rPr lang="en-US" dirty="0" err="1" smtClean="0"/>
              <a:t>devkit</a:t>
            </a:r>
            <a:r>
              <a:rPr lang="en-US" dirty="0" smtClean="0"/>
              <a:t> cont.(ESP8266)</a:t>
            </a:r>
            <a:endParaRPr lang="mk-MK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GPIO</a:t>
            </a:r>
            <a:r>
              <a:rPr lang="en-US" dirty="0"/>
              <a:t>, </a:t>
            </a:r>
            <a:r>
              <a:rPr lang="en-US" dirty="0" smtClean="0"/>
              <a:t>1 ADC, UART</a:t>
            </a:r>
            <a:r>
              <a:rPr lang="en-US" dirty="0"/>
              <a:t>, </a:t>
            </a:r>
            <a:r>
              <a:rPr lang="en-US" dirty="0" smtClean="0"/>
              <a:t>SPI</a:t>
            </a:r>
          </a:p>
          <a:p>
            <a:r>
              <a:rPr lang="en-US" b="1" dirty="0" smtClean="0"/>
              <a:t>Built-in Wi-Fi</a:t>
            </a:r>
          </a:p>
          <a:p>
            <a:r>
              <a:rPr lang="en-US" b="1" dirty="0" smtClean="0"/>
              <a:t>Low-power</a:t>
            </a:r>
          </a:p>
          <a:p>
            <a:r>
              <a:rPr lang="en-US" b="1" dirty="0" smtClean="0"/>
              <a:t>$5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00" y="2181296"/>
            <a:ext cx="5356890" cy="3573004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69315279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for ESP8266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Available Arduino port!</a:t>
            </a:r>
          </a:p>
          <a:p>
            <a:pPr marL="0" indent="0">
              <a:buNone/>
            </a:pPr>
            <a:r>
              <a:rPr lang="en-US" dirty="0" smtClean="0"/>
              <a:t>Download, install boards manager, driver.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github.com/esp8266/Arduino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2124208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for ESP8266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Can be set to work as a Soft AP or Wi-Fi Client</a:t>
            </a:r>
          </a:p>
          <a:p>
            <a:pPr marL="0" indent="0">
              <a:buNone/>
            </a:pPr>
            <a:r>
              <a:rPr lang="en-US" dirty="0" smtClean="0"/>
              <a:t>Available libraries + examples (Arduino):</a:t>
            </a:r>
          </a:p>
          <a:p>
            <a:r>
              <a:rPr lang="en-US" dirty="0" smtClean="0"/>
              <a:t>- (Advanced) </a:t>
            </a:r>
            <a:r>
              <a:rPr lang="en-US" dirty="0" err="1" smtClean="0"/>
              <a:t>WebServer</a:t>
            </a:r>
            <a:endParaRPr lang="en-US" dirty="0" smtClean="0"/>
          </a:p>
          <a:p>
            <a:r>
              <a:rPr lang="en-US" dirty="0" smtClean="0"/>
              <a:t>- </a:t>
            </a:r>
            <a:r>
              <a:rPr lang="en-US" dirty="0" err="1" smtClean="0"/>
              <a:t>WebSockets</a:t>
            </a:r>
            <a:endParaRPr lang="en-US" dirty="0"/>
          </a:p>
          <a:p>
            <a:r>
              <a:rPr lang="en-US" dirty="0" smtClean="0"/>
              <a:t>- </a:t>
            </a:r>
            <a:r>
              <a:rPr lang="en-US" dirty="0" err="1" smtClean="0"/>
              <a:t>NeoPixelBus</a:t>
            </a:r>
            <a:endParaRPr lang="en-US" dirty="0" smtClean="0"/>
          </a:p>
          <a:p>
            <a:r>
              <a:rPr lang="en-US" dirty="0" smtClean="0"/>
              <a:t>- DHT11</a:t>
            </a:r>
          </a:p>
          <a:p>
            <a:r>
              <a:rPr lang="en-US" dirty="0" smtClean="0"/>
              <a:t>- etc…</a:t>
            </a:r>
          </a:p>
        </p:txBody>
      </p:sp>
    </p:spTree>
    <p:extLst>
      <p:ext uri="{BB962C8B-B14F-4D97-AF65-F5344CB8AC3E}">
        <p14:creationId xmlns:p14="http://schemas.microsoft.com/office/powerpoint/2010/main" val="611569474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E.g.: </a:t>
            </a:r>
            <a:r>
              <a:rPr lang="en-US" dirty="0" err="1" smtClean="0"/>
              <a:t>Wi-fi</a:t>
            </a:r>
            <a:r>
              <a:rPr lang="en-US" dirty="0" smtClean="0"/>
              <a:t> Light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NodeMCU</a:t>
            </a:r>
            <a:r>
              <a:rPr lang="en-US" dirty="0" smtClean="0"/>
              <a:t> 0.9 + 8 x WS2812 (</a:t>
            </a:r>
            <a:r>
              <a:rPr lang="en-US" dirty="0" err="1" smtClean="0"/>
              <a:t>NeoPixels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Connect to a network</a:t>
            </a:r>
          </a:p>
          <a:p>
            <a:r>
              <a:rPr lang="en-US" dirty="0" smtClean="0"/>
              <a:t>Start up Advanced Web Server</a:t>
            </a:r>
          </a:p>
          <a:p>
            <a:r>
              <a:rPr lang="en-US" dirty="0" smtClean="0"/>
              <a:t>Show UI and Handle requests 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NeoPixelBus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BlogPost</a:t>
            </a:r>
            <a:r>
              <a:rPr lang="en-US" dirty="0" smtClean="0"/>
              <a:t> + code @ </a:t>
            </a:r>
            <a:r>
              <a:rPr lang="en-US" dirty="0" smtClean="0">
                <a:hlinkClick r:id="rId2"/>
              </a:rPr>
              <a:t>pance.mk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8" r="26720"/>
          <a:stretch/>
        </p:blipFill>
        <p:spPr>
          <a:xfrm>
            <a:off x="9525001" y="2285578"/>
            <a:ext cx="2235200" cy="3064612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339"/>
          <a:stretch/>
        </p:blipFill>
        <p:spPr>
          <a:xfrm>
            <a:off x="6362700" y="2285578"/>
            <a:ext cx="2937178" cy="3064612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36571564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it configurable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a Soft AP with web-server for configuration</a:t>
            </a:r>
          </a:p>
          <a:p>
            <a:r>
              <a:rPr lang="en-US" dirty="0" smtClean="0"/>
              <a:t>User enters data via a smart phone</a:t>
            </a:r>
          </a:p>
          <a:p>
            <a:r>
              <a:rPr lang="en-US" dirty="0" smtClean="0"/>
              <a:t>Store data in EEPROM</a:t>
            </a:r>
          </a:p>
          <a:p>
            <a:r>
              <a:rPr lang="en-US" dirty="0" smtClean="0"/>
              <a:t>Device reboots and initializes</a:t>
            </a:r>
          </a:p>
          <a:p>
            <a:endParaRPr lang="en-US" dirty="0"/>
          </a:p>
          <a:p>
            <a:r>
              <a:rPr lang="en-US" dirty="0" smtClean="0"/>
              <a:t>On error or change: hardware reset button.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37"/>
          <a:stretch/>
        </p:blipFill>
        <p:spPr>
          <a:xfrm>
            <a:off x="8105151" y="1328632"/>
            <a:ext cx="3855697" cy="5346700"/>
          </a:xfrm>
          <a:prstGeom prst="rec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49241591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actual hardware nodes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Prototype board</a:t>
            </a:r>
          </a:p>
          <a:p>
            <a:r>
              <a:rPr lang="en-US" dirty="0" smtClean="0"/>
              <a:t>3D case and model</a:t>
            </a:r>
          </a:p>
          <a:p>
            <a:endParaRPr lang="en-US" dirty="0" smtClean="0"/>
          </a:p>
          <a:p>
            <a:r>
              <a:rPr lang="en-US" dirty="0" smtClean="0"/>
              <a:t>Custom PCB + enclosure</a:t>
            </a:r>
          </a:p>
          <a:p>
            <a:r>
              <a:rPr lang="en-US" dirty="0" smtClean="0"/>
              <a:t>Product?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859" y="1758389"/>
            <a:ext cx="3164742" cy="2373557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2393269"/>
            <a:ext cx="3404290" cy="2553218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11" y="3894772"/>
            <a:ext cx="3404290" cy="2553217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93490820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started?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 RaspberryPi2 / </a:t>
            </a:r>
            <a:r>
              <a:rPr lang="en-US" dirty="0" err="1" smtClean="0"/>
              <a:t>RaspberryPi</a:t>
            </a:r>
            <a:r>
              <a:rPr lang="en-US" dirty="0" smtClean="0"/>
              <a:t> zero / ESP8266 startup kits</a:t>
            </a:r>
          </a:p>
          <a:p>
            <a:r>
              <a:rPr lang="en-US" dirty="0" smtClean="0"/>
              <a:t>Visit pij4.com, download it and go through the examples</a:t>
            </a:r>
          </a:p>
          <a:p>
            <a:r>
              <a:rPr lang="en-US" dirty="0" smtClean="0"/>
              <a:t>Download the ESP8266 Arduino port and go through the examples</a:t>
            </a:r>
          </a:p>
          <a:p>
            <a:endParaRPr lang="en-US" dirty="0"/>
          </a:p>
          <a:p>
            <a:r>
              <a:rPr lang="en-US" dirty="0" smtClean="0"/>
              <a:t>Learn the syntax and experiment.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2716000332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a thing or two for hardware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are a lot of tutorials out there, start with them (e.g. </a:t>
            </a:r>
            <a:r>
              <a:rPr lang="en-US" dirty="0" err="1" smtClean="0"/>
              <a:t>adafruit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Get to know the basics of digital electronics and interfaces</a:t>
            </a:r>
          </a:p>
          <a:p>
            <a:pPr marL="0" indent="0">
              <a:buNone/>
            </a:pPr>
            <a:r>
              <a:rPr lang="en-US" dirty="0" smtClean="0"/>
              <a:t>Learn what’s behind analog electronics and know the building blocks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 a breadboard and experiment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2232920667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whoami</a:t>
            </a:r>
            <a:endParaRPr lang="mk-MK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801" y="2781300"/>
            <a:ext cx="2894485" cy="2679700"/>
          </a:xfrm>
          <a:ln w="76200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3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</a:t>
            </a:r>
            <a:r>
              <a:rPr lang="en-US" dirty="0" smtClean="0"/>
              <a:t>enior software engineer @ </a:t>
            </a:r>
            <a:r>
              <a:rPr lang="en-US" dirty="0" err="1" smtClean="0">
                <a:hlinkClick r:id="rId4"/>
              </a:rPr>
              <a:t>Netcetera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jug.mk</a:t>
            </a:r>
            <a:r>
              <a:rPr lang="en-US" dirty="0" smtClean="0"/>
              <a:t> Leader</a:t>
            </a:r>
          </a:p>
          <a:p>
            <a:r>
              <a:rPr lang="en-US" dirty="0" smtClean="0">
                <a:hlinkClick r:id="rId6"/>
              </a:rPr>
              <a:t>codefu.mk</a:t>
            </a:r>
            <a:r>
              <a:rPr lang="en-US" dirty="0" smtClean="0"/>
              <a:t> admin </a:t>
            </a:r>
          </a:p>
          <a:p>
            <a:r>
              <a:rPr lang="en-US" dirty="0" smtClean="0"/>
              <a:t>hardware &amp; </a:t>
            </a:r>
            <a:r>
              <a:rPr lang="en-US" dirty="0" err="1" smtClean="0"/>
              <a:t>IoT</a:t>
            </a:r>
            <a:r>
              <a:rPr lang="en-US" dirty="0" smtClean="0"/>
              <a:t> enthusiast</a:t>
            </a:r>
          </a:p>
          <a:p>
            <a:endParaRPr lang="en-US" dirty="0" smtClean="0"/>
          </a:p>
          <a:p>
            <a:r>
              <a:rPr lang="en-US" dirty="0" smtClean="0">
                <a:hlinkClick r:id="rId7"/>
              </a:rPr>
              <a:t>http://pance.mk/</a:t>
            </a:r>
            <a:r>
              <a:rPr lang="en-US" dirty="0" smtClean="0"/>
              <a:t> and </a:t>
            </a:r>
            <a:r>
              <a:rPr lang="en-US" dirty="0" smtClean="0">
                <a:hlinkClick r:id="rId8"/>
              </a:rPr>
              <a:t>@</a:t>
            </a:r>
            <a:r>
              <a:rPr lang="en-US" dirty="0" err="1" smtClean="0">
                <a:hlinkClick r:id="rId8"/>
              </a:rPr>
              <a:t>hsilomedus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3940571813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Actually make something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Teach yourself how to design and make a PCB</a:t>
            </a:r>
          </a:p>
          <a:p>
            <a:r>
              <a:rPr lang="en-US" dirty="0" smtClean="0"/>
              <a:t>Learn and practice soldering</a:t>
            </a:r>
          </a:p>
          <a:p>
            <a:r>
              <a:rPr lang="en-US" dirty="0" smtClean="0"/>
              <a:t>Invest into 3D modeling and maybe printing</a:t>
            </a:r>
          </a:p>
          <a:p>
            <a:endParaRPr lang="en-US" dirty="0"/>
          </a:p>
          <a:p>
            <a:r>
              <a:rPr lang="en-US" dirty="0" smtClean="0"/>
              <a:t>Checkout Fritzing and </a:t>
            </a:r>
            <a:r>
              <a:rPr lang="en-US" dirty="0" err="1" smtClean="0"/>
              <a:t>Thingiverse</a:t>
            </a:r>
            <a:r>
              <a:rPr lang="en-US" dirty="0" smtClean="0"/>
              <a:t>.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1396373776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do hardware</a:t>
            </a:r>
            <a:endParaRPr lang="mk-MK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Yes, yes you can!</a:t>
            </a:r>
          </a:p>
          <a:p>
            <a:endParaRPr lang="en-US" sz="2800" dirty="0" smtClean="0"/>
          </a:p>
          <a:p>
            <a:r>
              <a:rPr lang="en-US" sz="2800" dirty="0" smtClean="0"/>
              <a:t>It’s cheap</a:t>
            </a:r>
          </a:p>
          <a:p>
            <a:r>
              <a:rPr lang="en-US" sz="2800" dirty="0" smtClean="0"/>
              <a:t>It’s accessible</a:t>
            </a:r>
          </a:p>
          <a:p>
            <a:r>
              <a:rPr lang="en-US" sz="2800" dirty="0" smtClean="0"/>
              <a:t>It’s way easier than before.</a:t>
            </a:r>
          </a:p>
          <a:p>
            <a:endParaRPr lang="en-US" sz="2800" dirty="0"/>
          </a:p>
          <a:p>
            <a:r>
              <a:rPr lang="en-US" sz="2800" dirty="0" smtClean="0"/>
              <a:t>…and you can buy stuff online.</a:t>
            </a:r>
            <a:endParaRPr lang="mk-MK" sz="2800" dirty="0"/>
          </a:p>
        </p:txBody>
      </p:sp>
    </p:spTree>
    <p:extLst>
      <p:ext uri="{BB962C8B-B14F-4D97-AF65-F5344CB8AC3E}">
        <p14:creationId xmlns:p14="http://schemas.microsoft.com/office/powerpoint/2010/main" val="848002295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RaspberryPi</a:t>
            </a:r>
            <a:r>
              <a:rPr lang="en-US" dirty="0" smtClean="0"/>
              <a:t> Zero</a:t>
            </a:r>
            <a:endParaRPr lang="mk-MK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956" y="557954"/>
            <a:ext cx="1541124" cy="1371600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1 GHz ARM CPU</a:t>
            </a:r>
          </a:p>
          <a:p>
            <a:r>
              <a:rPr lang="en-US" sz="3600" dirty="0" smtClean="0"/>
              <a:t>512 MB RAM</a:t>
            </a:r>
          </a:p>
          <a:p>
            <a:r>
              <a:rPr lang="en-US" sz="3600" dirty="0" smtClean="0"/>
              <a:t>Hardware video support</a:t>
            </a:r>
          </a:p>
          <a:p>
            <a:r>
              <a:rPr lang="en-US" sz="3600" dirty="0" smtClean="0"/>
              <a:t>HDMI/USB</a:t>
            </a:r>
          </a:p>
          <a:p>
            <a:r>
              <a:rPr lang="en-US" sz="3600" b="1" dirty="0" smtClean="0"/>
              <a:t>GPIO headers!</a:t>
            </a:r>
          </a:p>
          <a:p>
            <a:r>
              <a:rPr lang="en-US" sz="3600" b="1" dirty="0" smtClean="0"/>
              <a:t>Can run Java and JavaFX!</a:t>
            </a:r>
          </a:p>
          <a:p>
            <a:r>
              <a:rPr lang="en-US" sz="3600" b="1" dirty="0" smtClean="0"/>
              <a:t>Bundled JDK8 with </a:t>
            </a:r>
            <a:r>
              <a:rPr lang="en-US" sz="3600" b="1" dirty="0" err="1" smtClean="0"/>
              <a:t>Raspbian</a:t>
            </a:r>
            <a:endParaRPr lang="en-US" sz="3600" b="1" dirty="0" smtClean="0"/>
          </a:p>
          <a:p>
            <a:r>
              <a:rPr lang="en-US" sz="3600" b="1" dirty="0" smtClean="0"/>
              <a:t>$5</a:t>
            </a:r>
            <a:endParaRPr lang="mk-MK" sz="3600" b="1" dirty="0"/>
          </a:p>
        </p:txBody>
      </p:sp>
      <p:pic>
        <p:nvPicPr>
          <p:cNvPr id="1026" name="Picture 2" descr="http://cdn.shopify.com/s/files/1/0188/6794/products/Zero_3_of_5_1024x1024.jpeg?v=14485210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861" y="2011680"/>
            <a:ext cx="3535679" cy="3535680"/>
          </a:xfrm>
          <a:prstGeom prst="rect">
            <a:avLst/>
          </a:prstGeom>
          <a:noFill/>
          <a:ln w="57150">
            <a:solidFill>
              <a:schemeClr val="accent1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951299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pi4j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JNI to </a:t>
            </a:r>
            <a:r>
              <a:rPr lang="en-US" sz="3600" dirty="0" err="1" smtClean="0"/>
              <a:t>wiringpi</a:t>
            </a:r>
            <a:r>
              <a:rPr lang="en-US" sz="3600" dirty="0" smtClean="0"/>
              <a:t> C library</a:t>
            </a:r>
            <a:endParaRPr lang="en-US" sz="3600" dirty="0"/>
          </a:p>
          <a:p>
            <a:r>
              <a:rPr lang="en-US" sz="3600" dirty="0"/>
              <a:t>Can </a:t>
            </a:r>
            <a:r>
              <a:rPr lang="en-US" sz="3600" dirty="0" smtClean="0"/>
              <a:t>export &amp; control </a:t>
            </a:r>
            <a:r>
              <a:rPr lang="en-US" sz="3600" dirty="0"/>
              <a:t>GPIO pins as </a:t>
            </a:r>
            <a:r>
              <a:rPr lang="en-US" sz="3600" dirty="0" smtClean="0"/>
              <a:t>I/O</a:t>
            </a:r>
          </a:p>
          <a:p>
            <a:r>
              <a:rPr lang="en-US" sz="3600" dirty="0" smtClean="0"/>
              <a:t>Supports </a:t>
            </a:r>
            <a:r>
              <a:rPr lang="en-US" sz="3600" dirty="0"/>
              <a:t>SPI, I2C, UART</a:t>
            </a:r>
          </a:p>
          <a:p>
            <a:r>
              <a:rPr lang="en-US" sz="3600" dirty="0"/>
              <a:t>Managed and unmanaged </a:t>
            </a:r>
            <a:r>
              <a:rPr lang="en-US" sz="3600" dirty="0" smtClean="0"/>
              <a:t>access</a:t>
            </a:r>
          </a:p>
          <a:p>
            <a:r>
              <a:rPr lang="en-US" sz="3600" dirty="0" smtClean="0"/>
              <a:t>Extension packages</a:t>
            </a:r>
            <a:endParaRPr lang="mk-MK" sz="3600" dirty="0"/>
          </a:p>
        </p:txBody>
      </p:sp>
    </p:spTree>
    <p:extLst>
      <p:ext uri="{BB962C8B-B14F-4D97-AF65-F5344CB8AC3E}">
        <p14:creationId xmlns:p14="http://schemas.microsoft.com/office/powerpoint/2010/main" val="625053673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World!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GpioFactory.</a:t>
            </a:r>
            <a:r>
              <a:rPr lang="en-US" dirty="0" err="1">
                <a:solidFill>
                  <a:srgbClr val="006633"/>
                </a:solidFill>
                <a:latin typeface="Consolas" panose="020B0609020204030204" pitchFamily="49" charset="0"/>
              </a:rPr>
              <a:t>getInstance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GpioPinDigitalOutput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pin 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gpio.</a:t>
            </a:r>
            <a:r>
              <a:rPr lang="en-US" b="1" dirty="0" err="1" smtClean="0">
                <a:solidFill>
                  <a:srgbClr val="006633"/>
                </a:solidFill>
                <a:latin typeface="Consolas" panose="020B0609020204030204" pitchFamily="49" charset="0"/>
              </a:rPr>
              <a:t>provisionDigitalOutputPin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   </a:t>
            </a:r>
            <a:r>
              <a:rPr lang="en-US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RaspiPin.</a:t>
            </a:r>
            <a:r>
              <a:rPr lang="en-US" b="1" dirty="0" smtClean="0">
                <a:solidFill>
                  <a:srgbClr val="006633"/>
                </a:solidFill>
                <a:latin typeface="Consolas" panose="020B0609020204030204" pitchFamily="49" charset="0"/>
              </a:rPr>
              <a:t>GPIO_00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b="1" dirty="0">
                <a:solidFill>
                  <a:srgbClr val="0000FF"/>
                </a:solidFill>
                <a:latin typeface="Consolas" panose="020B0609020204030204" pitchFamily="49" charset="0"/>
              </a:rPr>
              <a:t>"LED"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PinState.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HIGH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)</a:t>
            </a:r>
            <a:r>
              <a:rPr lang="en-US" b="1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 err="1">
                <a:solidFill>
                  <a:srgbClr val="003399"/>
                </a:solidFill>
                <a:latin typeface="Consolas" panose="020B0609020204030204" pitchFamily="49" charset="0"/>
              </a:rPr>
              <a:t>Thread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6633"/>
                </a:solidFill>
                <a:latin typeface="Consolas" panose="020B0609020204030204" pitchFamily="49" charset="0"/>
              </a:rPr>
              <a:t>sleep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C66CC"/>
                </a:solidFill>
                <a:latin typeface="Consolas" panose="020B0609020204030204" pitchFamily="49" charset="0"/>
              </a:rPr>
              <a:t>5000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low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b="1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gpio.</a:t>
            </a:r>
            <a:r>
              <a:rPr lang="en-US" dirty="0" err="1">
                <a:solidFill>
                  <a:srgbClr val="006633"/>
                </a:solidFill>
                <a:latin typeface="Consolas" panose="020B0609020204030204" pitchFamily="49" charset="0"/>
              </a:rPr>
              <a:t>shutdown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17761" y="2418034"/>
            <a:ext cx="5830738" cy="199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18375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up world?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GpioController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GpioFactory.</a:t>
            </a:r>
            <a:r>
              <a:rPr lang="en-US" dirty="0" err="1">
                <a:solidFill>
                  <a:srgbClr val="006633"/>
                </a:solidFill>
                <a:latin typeface="Consolas" panose="020B0609020204030204" pitchFamily="49" charset="0"/>
              </a:rPr>
              <a:t>getInstance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GpioPinDigitalOutput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pinOut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gpio.</a:t>
            </a:r>
            <a:r>
              <a:rPr lang="en-US" dirty="0" err="1" smtClean="0">
                <a:solidFill>
                  <a:srgbClr val="006633"/>
                </a:solidFill>
                <a:latin typeface="Consolas" panose="020B0609020204030204" pitchFamily="49" charset="0"/>
              </a:rPr>
              <a:t>provisionDigitalOutputPin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RaspiPin.</a:t>
            </a:r>
            <a:r>
              <a:rPr lang="en-US" dirty="0" smtClean="0">
                <a:solidFill>
                  <a:srgbClr val="006633"/>
                </a:solidFill>
                <a:latin typeface="Consolas" panose="020B0609020204030204" pitchFamily="49" charset="0"/>
              </a:rPr>
              <a:t>GPIO_00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"LED"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PinState.</a:t>
            </a:r>
            <a:r>
              <a:rPr lang="en-US" dirty="0" err="1">
                <a:solidFill>
                  <a:srgbClr val="006633"/>
                </a:solidFill>
                <a:latin typeface="Consolas" panose="020B0609020204030204" pitchFamily="49" charset="0"/>
              </a:rPr>
              <a:t>HIGH</a:t>
            </a:r>
            <a:r>
              <a:rPr lang="en-US" dirty="0">
                <a:solidFill>
                  <a:srgbClr val="0099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GpioPinDigitalInput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pinIn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339933"/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gpio.</a:t>
            </a:r>
            <a:r>
              <a:rPr lang="en-US" b="1" dirty="0" err="1" smtClean="0">
                <a:solidFill>
                  <a:srgbClr val="006633"/>
                </a:solidFill>
                <a:latin typeface="Consolas" panose="020B0609020204030204" pitchFamily="49" charset="0"/>
              </a:rPr>
              <a:t>provisionDigitalInputPin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   </a:t>
            </a:r>
            <a:r>
              <a:rPr lang="en-US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RaspiPin.</a:t>
            </a:r>
            <a:r>
              <a:rPr lang="en-US" b="1" dirty="0" smtClean="0">
                <a:solidFill>
                  <a:srgbClr val="006633"/>
                </a:solidFill>
                <a:latin typeface="Consolas" panose="020B0609020204030204" pitchFamily="49" charset="0"/>
              </a:rPr>
              <a:t>GPIO_01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PinPullResistance.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PULL_DOWN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)</a:t>
            </a:r>
            <a:r>
              <a:rPr lang="en-US" b="1" dirty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pinIn.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addListener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event </a:t>
            </a:r>
            <a:r>
              <a:rPr lang="en-US" b="1" dirty="0">
                <a:solidFill>
                  <a:srgbClr val="339933"/>
                </a:solidFill>
                <a:latin typeface="Consolas" panose="020B0609020204030204" pitchFamily="49" charset="0"/>
              </a:rPr>
              <a:t>-&gt;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{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if 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event.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getState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b="1" dirty="0">
                <a:solidFill>
                  <a:srgbClr val="006633"/>
                </a:solidFill>
                <a:latin typeface="Consolas" panose="020B0609020204030204" pitchFamily="49" charset="0"/>
              </a:rPr>
              <a:t>equals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PinState.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HIGH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))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009900"/>
                </a:solidFill>
                <a:latin typeface="Consolas" panose="020B0609020204030204" pitchFamily="49" charset="0"/>
              </a:rPr>
              <a:t>{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fontAlgn="t">
              <a:buNone/>
            </a:pP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pinOut.</a:t>
            </a:r>
            <a:r>
              <a:rPr lang="en-US" b="1" dirty="0" err="1">
                <a:solidFill>
                  <a:srgbClr val="006633"/>
                </a:solidFill>
                <a:latin typeface="Consolas" panose="020B0609020204030204" pitchFamily="49" charset="0"/>
              </a:rPr>
              <a:t>toggle</a:t>
            </a:r>
            <a:r>
              <a:rPr lang="en-US" b="1" dirty="0" smtClean="0">
                <a:solidFill>
                  <a:srgbClr val="009900"/>
                </a:solidFill>
                <a:latin typeface="Consolas" panose="020B0609020204030204" pitchFamily="49" charset="0"/>
              </a:rPr>
              <a:t>()</a:t>
            </a:r>
            <a:r>
              <a:rPr lang="en-US" b="1" dirty="0" smtClean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r>
              <a:rPr lang="en-US" b="1" dirty="0" smtClean="0">
                <a:solidFill>
                  <a:srgbClr val="009900"/>
                </a:solidFill>
                <a:latin typeface="Consolas" panose="020B0609020204030204" pitchFamily="49" charset="0"/>
              </a:rPr>
              <a:t>}})</a:t>
            </a:r>
            <a:r>
              <a:rPr lang="en-US" b="1" dirty="0" smtClean="0">
                <a:solidFill>
                  <a:srgbClr val="339933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mk-MK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17378" y="2418033"/>
            <a:ext cx="5830739" cy="199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13279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stuff you can do</a:t>
            </a:r>
            <a:endParaRPr lang="mk-M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Abstractions for UART, SPI and I2C</a:t>
            </a:r>
          </a:p>
          <a:p>
            <a:pPr marL="0" indent="0">
              <a:buNone/>
            </a:pPr>
            <a:r>
              <a:rPr lang="en-US" sz="2800" dirty="0" smtClean="0"/>
              <a:t> Can connect third party modules (e.g.: NFC)</a:t>
            </a:r>
          </a:p>
          <a:p>
            <a:endParaRPr lang="en-US" sz="2800" dirty="0" smtClean="0"/>
          </a:p>
          <a:p>
            <a:r>
              <a:rPr lang="en-US" sz="2800" dirty="0" smtClean="0"/>
              <a:t>But … can’t do any analog I/O directly…</a:t>
            </a:r>
          </a:p>
          <a:p>
            <a:r>
              <a:rPr lang="en-US" sz="2800" dirty="0" smtClean="0"/>
              <a:t>Bad fast SPI processing…</a:t>
            </a:r>
            <a:endParaRPr lang="mk-MK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97233" y="2091391"/>
            <a:ext cx="3435531" cy="3156974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8293986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Also: Open JFX</a:t>
            </a:r>
            <a:endParaRPr lang="mk-MK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 1: Acquire </a:t>
            </a:r>
            <a:r>
              <a:rPr lang="en-US" dirty="0" err="1" smtClean="0"/>
              <a:t>PiTFT</a:t>
            </a:r>
            <a:r>
              <a:rPr lang="en-US" dirty="0" smtClean="0"/>
              <a:t> (or a replica if you will…)</a:t>
            </a:r>
          </a:p>
          <a:p>
            <a:r>
              <a:rPr lang="en-US" dirty="0" smtClean="0"/>
              <a:t>Step 2: Download and extract </a:t>
            </a:r>
            <a:r>
              <a:rPr lang="en-US" dirty="0" err="1" smtClean="0"/>
              <a:t>OpenJFX</a:t>
            </a:r>
            <a:r>
              <a:rPr lang="en-US" dirty="0" smtClean="0"/>
              <a:t> binaries *</a:t>
            </a:r>
          </a:p>
          <a:p>
            <a:r>
              <a:rPr lang="en-US" dirty="0" smtClean="0"/>
              <a:t>Step 3: Build your project</a:t>
            </a:r>
          </a:p>
          <a:p>
            <a:r>
              <a:rPr lang="en-US" dirty="0" smtClean="0"/>
              <a:t>Step 4: Execute with:</a:t>
            </a:r>
            <a:br>
              <a:rPr lang="en-US" dirty="0" smtClean="0"/>
            </a:br>
            <a:r>
              <a:rPr lang="en-US" dirty="0"/>
              <a:t>  -</a:t>
            </a:r>
            <a:r>
              <a:rPr lang="en-US" dirty="0" err="1" smtClean="0"/>
              <a:t>Djava.ext.dirs</a:t>
            </a:r>
            <a:r>
              <a:rPr lang="en-US" dirty="0" smtClean="0"/>
              <a:t>=</a:t>
            </a:r>
            <a:r>
              <a:rPr lang="en-US" dirty="0" err="1" smtClean="0"/>
              <a:t>dir</a:t>
            </a:r>
            <a:r>
              <a:rPr lang="en-US" dirty="0" smtClean="0"/>
              <a:t>/to/</a:t>
            </a:r>
            <a:r>
              <a:rPr lang="en-US" dirty="0" err="1" smtClean="0"/>
              <a:t>jfx</a:t>
            </a:r>
            <a:r>
              <a:rPr lang="en-US" dirty="0" smtClean="0"/>
              <a:t>/</a:t>
            </a:r>
            <a:r>
              <a:rPr lang="en-US" dirty="0" err="1" smtClean="0"/>
              <a:t>ext</a:t>
            </a:r>
            <a:r>
              <a:rPr lang="en-US" dirty="0" smtClean="0"/>
              <a:t> </a:t>
            </a:r>
            <a:r>
              <a:rPr lang="en-US" dirty="0"/>
              <a:t>-</a:t>
            </a:r>
            <a:r>
              <a:rPr lang="en-US" dirty="0" err="1"/>
              <a:t>Dglass.platform</a:t>
            </a:r>
            <a:r>
              <a:rPr lang="en-US" dirty="0"/>
              <a:t>=Monocle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-</a:t>
            </a:r>
            <a:r>
              <a:rPr lang="en-US" dirty="0" err="1"/>
              <a:t>Dmonocle.screen.fb</a:t>
            </a:r>
            <a:r>
              <a:rPr lang="en-US" dirty="0"/>
              <a:t>=/dev/fb1 -</a:t>
            </a:r>
            <a:r>
              <a:rPr lang="en-US" dirty="0" err="1" smtClean="0"/>
              <a:t>Dprism.order</a:t>
            </a:r>
            <a:r>
              <a:rPr lang="en-US" dirty="0" smtClean="0"/>
              <a:t>=</a:t>
            </a:r>
            <a:r>
              <a:rPr lang="en-US" dirty="0" err="1" smtClean="0"/>
              <a:t>sw</a:t>
            </a:r>
            <a:endParaRPr lang="en-US" dirty="0" smtClean="0"/>
          </a:p>
          <a:p>
            <a:r>
              <a:rPr lang="en-US" dirty="0" smtClean="0"/>
              <a:t>Step 0: Be careful: 320x240 with precautions</a:t>
            </a:r>
          </a:p>
          <a:p>
            <a:r>
              <a:rPr lang="en-US" sz="1600" dirty="0" smtClean="0"/>
              <a:t>*) Reliable source: </a:t>
            </a:r>
            <a:r>
              <a:rPr lang="en-US" sz="1600" dirty="0">
                <a:hlinkClick r:id="rId2"/>
              </a:rPr>
              <a:t>http://108.61.191.178/</a:t>
            </a:r>
            <a:endParaRPr lang="mk-MK"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121" y="1289171"/>
            <a:ext cx="3242310" cy="4323080"/>
          </a:xfrm>
          <a:prstGeom prst="rect">
            <a:avLst/>
          </a:prstGeom>
          <a:ln w="57150"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94919565"/>
      </p:ext>
    </p:extLst>
  </p:cSld>
  <p:clrMapOvr>
    <a:masterClrMapping/>
  </p:clrMapOvr>
  <p:transition spd="med" advClick="0" advTm="15000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0</TotalTime>
  <Words>513</Words>
  <Application>Microsoft Office PowerPoint</Application>
  <PresentationFormat>Widescreen</PresentationFormat>
  <Paragraphs>130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Metropolitan</vt:lpstr>
      <vt:lpstr>Connected Hardware for Software Engineers 101</vt:lpstr>
      <vt:lpstr>whoami</vt:lpstr>
      <vt:lpstr>You can do hardware</vt:lpstr>
      <vt:lpstr>RaspberryPi Zero</vt:lpstr>
      <vt:lpstr>pi4j</vt:lpstr>
      <vt:lpstr>Hello World!</vt:lpstr>
      <vt:lpstr>What’s up world?</vt:lpstr>
      <vt:lpstr>Other stuff you can do</vt:lpstr>
      <vt:lpstr>Also: Open JFX</vt:lpstr>
      <vt:lpstr>What about analog?</vt:lpstr>
      <vt:lpstr>NodeMCU devkit (ESP8266)</vt:lpstr>
      <vt:lpstr>NodeMCU devkit cont.(ESP8266)</vt:lpstr>
      <vt:lpstr>Coding for ESP8266</vt:lpstr>
      <vt:lpstr>Coding for ESP8266</vt:lpstr>
      <vt:lpstr>E.g.: Wi-fi Light</vt:lpstr>
      <vt:lpstr>Make it configurable</vt:lpstr>
      <vt:lpstr>Make actual hardware nodes</vt:lpstr>
      <vt:lpstr>How to get started?</vt:lpstr>
      <vt:lpstr>Learn a thing or two for hardware</vt:lpstr>
      <vt:lpstr>Actually make something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Pance Cavkovski</dc:creator>
  <cp:lastModifiedBy>Pance Cavkovski</cp:lastModifiedBy>
  <cp:revision>62</cp:revision>
  <dcterms:created xsi:type="dcterms:W3CDTF">2014-09-12T02:11:33Z</dcterms:created>
  <dcterms:modified xsi:type="dcterms:W3CDTF">2015-12-13T14:25:06Z</dcterms:modified>
</cp:coreProperties>
</file>

<file path=docProps/thumbnail.jpeg>
</file>